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8"/>
  </p:notesMasterIdLst>
  <p:sldIdLst>
    <p:sldId id="859" r:id="rId2"/>
    <p:sldId id="1018" r:id="rId3"/>
    <p:sldId id="1020" r:id="rId4"/>
    <p:sldId id="1044" r:id="rId5"/>
    <p:sldId id="1045" r:id="rId6"/>
    <p:sldId id="1046" r:id="rId7"/>
    <p:sldId id="1042" r:id="rId8"/>
    <p:sldId id="1043" r:id="rId9"/>
    <p:sldId id="1047" r:id="rId10"/>
    <p:sldId id="1048" r:id="rId11"/>
    <p:sldId id="1049" r:id="rId12"/>
    <p:sldId id="1050" r:id="rId13"/>
    <p:sldId id="1051" r:id="rId14"/>
    <p:sldId id="1052" r:id="rId15"/>
    <p:sldId id="1053" r:id="rId16"/>
    <p:sldId id="1054" r:id="rId17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02" d="100"/>
          <a:sy n="102" d="100"/>
        </p:scale>
        <p:origin x="258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2025/6/17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159102" y="-27384"/>
            <a:ext cx="67687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实验班全程提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 高中语文 必修 上册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2025/6/17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334327" y="1721001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第六单元  思辨性阅读与表达</a:t>
            </a:r>
            <a:endParaRPr lang="zh-CN" altLang="en-US" sz="5400" dirty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34327" y="311549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作文加油站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4244"/>
          </a:xfrm>
        </p:spPr>
        <p:txBody>
          <a:bodyPr/>
          <a:lstStyle/>
          <a:p>
            <a:pPr indent="630555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在写作时，社会生活中的负面现象、值得论辩的社会问题、与自己所持观点相反且有一定争议价值的观点，都可以被当作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假想敌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。有了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假想敌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之后，可以从以下三个角度对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假想敌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展开论驳分析。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486749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78313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分析实质。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透过现象，阐述分析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假想敌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的内在本质，并让这些本质特性昭然若揭，从而给予对方沉重一击。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30555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我们的生活中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不难听到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命里有时终须有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努力干什么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顺其自然吧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之类的话。</a:t>
            </a:r>
            <a:r>
              <a:rPr lang="zh-CN" altLang="zh-CN" b="1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这些被一部分人奉为人生格言的</a:t>
            </a:r>
            <a:r>
              <a:rPr lang="en-US" altLang="zh-CN" b="1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金句</a:t>
            </a:r>
            <a:r>
              <a:rPr lang="en-US" altLang="zh-CN" b="1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背后</a:t>
            </a:r>
            <a:r>
              <a:rPr lang="zh-CN" altLang="zh-CN" b="1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无所作为而又追求好结果的心态不言而喻。有些人对于成功时刻投入过多的关注</a:t>
            </a:r>
            <a:r>
              <a:rPr lang="zh-CN" altLang="zh-CN" b="1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无限放大偶然运气的因素</a:t>
            </a:r>
            <a:r>
              <a:rPr lang="zh-CN" altLang="zh-CN" b="1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最终成为运气决定论的拥趸。这样看来</a:t>
            </a:r>
            <a:r>
              <a:rPr lang="zh-CN" altLang="zh-CN" b="1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佛系</a:t>
            </a:r>
            <a:r>
              <a:rPr lang="en-US" altLang="zh-CN" b="1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心态又何尝不是一种变相的运气主义论</a:t>
            </a:r>
            <a:r>
              <a:rPr lang="zh-CN" altLang="zh-CN" b="1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zh-CN" altLang="zh-CN" b="1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但生活绝不是靠运气来经营的</a:t>
            </a:r>
            <a:r>
              <a:rPr lang="zh-CN" altLang="zh-CN" b="1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年轻人对命中注定的肯定</a:t>
            </a:r>
            <a:r>
              <a:rPr lang="zh-CN" altLang="zh-CN" b="1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无疑是对主观努力的否定</a:t>
            </a:r>
            <a:r>
              <a:rPr lang="zh-CN" altLang="zh-CN" b="1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是对人生掌控权的放弃</a:t>
            </a:r>
            <a:r>
              <a:rPr lang="zh-CN" altLang="zh-CN" b="1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是对自己的放任自流。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r"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选自《用努力打破运气决定论》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8493121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indent="630555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文段中画横线的句子在引出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假想敌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之后，用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无所作为而又追求好结果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运气决定论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变相的运气主义论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点明对方观点的实质，又用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对主观努力的否定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对人生掌控权的放弃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对自己的放任自流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三个短语构成排比句，对其实质作进一步的阐释，凸显出对方论调的错误。</a:t>
            </a:r>
            <a:r>
              <a:rPr lang="zh-CN" altLang="zh-CN" b="1" u="wavy" dirty="0">
                <a:solidFill>
                  <a:srgbClr val="000000"/>
                </a:solidFill>
                <a:uFill>
                  <a:solidFill>
                    <a:srgbClr val="00B05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这样的论述分析有理性，不是在乱扣帽子，表现出明显的逻辑力量。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7508123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614229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sz="2200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200" b="1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b="1" dirty="0">
                <a:solidFill>
                  <a:srgbClr val="00AEE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sz="2200" b="1" dirty="0">
                <a:solidFill>
                  <a:srgbClr val="00AEE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指明危害。</a:t>
            </a:r>
            <a:r>
              <a:rPr lang="zh-CN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分析负面现象或对方态度可能带来的恶劣后果或产生的严重危害。实际上就是通过分析危害从反面论述自己的观点。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30555" hangingPunct="0">
              <a:spcAft>
                <a:spcPts val="0"/>
              </a:spcAft>
            </a:pPr>
            <a:r>
              <a:rPr lang="zh-CN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当下</a:t>
            </a:r>
            <a:r>
              <a:rPr lang="zh-CN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2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佛系青年</a:t>
            </a:r>
            <a:r>
              <a:rPr lang="en-US" altLang="zh-CN" sz="22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积极废人</a:t>
            </a:r>
            <a:r>
              <a:rPr lang="en-US" altLang="zh-CN" sz="22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这些热词广泛传播</a:t>
            </a:r>
            <a:r>
              <a:rPr lang="zh-CN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这些青年</a:t>
            </a:r>
            <a:r>
              <a:rPr lang="en-US" altLang="zh-CN" sz="22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人设</a:t>
            </a:r>
            <a:r>
              <a:rPr lang="en-US" altLang="zh-CN" sz="22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大行其道。有的人会说</a:t>
            </a:r>
            <a:r>
              <a:rPr lang="zh-CN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2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这些热词不过是青年人的自嘲而已</a:t>
            </a:r>
            <a:r>
              <a:rPr lang="zh-CN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何必看得这么严重呢</a:t>
            </a:r>
            <a:r>
              <a:rPr lang="zh-CN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sz="22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确实</a:t>
            </a:r>
            <a:r>
              <a:rPr lang="zh-CN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单独看来</a:t>
            </a:r>
            <a:r>
              <a:rPr lang="zh-CN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这一系列</a:t>
            </a:r>
            <a:r>
              <a:rPr lang="en-US" altLang="zh-CN" sz="22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丧系</a:t>
            </a:r>
            <a:r>
              <a:rPr lang="en-US" altLang="zh-CN" sz="22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名词</a:t>
            </a:r>
            <a:r>
              <a:rPr lang="zh-CN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更多的是带有一种自嘲的意味。但是</a:t>
            </a:r>
            <a:r>
              <a:rPr lang="zh-CN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这一堆</a:t>
            </a:r>
            <a:r>
              <a:rPr lang="en-US" altLang="zh-CN" sz="22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丧系</a:t>
            </a:r>
            <a:r>
              <a:rPr lang="en-US" altLang="zh-CN" sz="22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名词频繁地在社会生活中出现、流行乃至火爆</a:t>
            </a:r>
            <a:r>
              <a:rPr lang="zh-CN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可能表明的不是一种人的自嘲自解</a:t>
            </a:r>
            <a:r>
              <a:rPr lang="zh-CN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而是一个群体的自哀自怜。这些青年</a:t>
            </a:r>
            <a:r>
              <a:rPr lang="en-US" altLang="zh-CN" sz="22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人设</a:t>
            </a:r>
            <a:r>
              <a:rPr lang="en-US" altLang="zh-CN" sz="22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传达出来的是一种消极等待、追求安逸、不思进取的想法</a:t>
            </a:r>
            <a:r>
              <a:rPr lang="zh-CN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我已经足够努力了</a:t>
            </a:r>
            <a:r>
              <a:rPr lang="zh-CN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歇一会儿理所应当。</a:t>
            </a:r>
            <a:r>
              <a:rPr lang="zh-CN" altLang="zh-CN" sz="2200" b="1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而且这样的想法在群体内不断得到响应</a:t>
            </a:r>
            <a:r>
              <a:rPr lang="zh-CN" altLang="zh-CN" sz="2200" b="1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200" b="1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在不知不觉间腐蚀着青年人的思想</a:t>
            </a:r>
            <a:r>
              <a:rPr lang="zh-CN" altLang="zh-CN" sz="2200" b="1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200" b="1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消磨了青年人的斗志。如果放任这样的</a:t>
            </a:r>
            <a:r>
              <a:rPr lang="en-US" altLang="zh-CN" sz="2200" b="1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200" b="1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丧系</a:t>
            </a:r>
            <a:r>
              <a:rPr lang="en-US" altLang="zh-CN" sz="2200" b="1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200" b="1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思想传播</a:t>
            </a:r>
            <a:r>
              <a:rPr lang="zh-CN" altLang="zh-CN" sz="2200" b="1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200" b="1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会懈怠了气力</a:t>
            </a:r>
            <a:r>
              <a:rPr lang="zh-CN" altLang="zh-CN" sz="2200" b="1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200" b="1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软化了精神。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r" hangingPunct="0">
              <a:spcAft>
                <a:spcPts val="0"/>
              </a:spcAft>
            </a:pPr>
            <a:r>
              <a:rPr lang="en-US" altLang="zh-CN" sz="22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选自《警惕</a:t>
            </a:r>
            <a:r>
              <a:rPr lang="en-US" altLang="zh-CN" sz="22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丧系</a:t>
            </a:r>
            <a:r>
              <a:rPr lang="en-US" altLang="zh-CN" sz="22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远离颓废》</a:t>
            </a:r>
            <a:r>
              <a:rPr lang="en-US" altLang="zh-CN" sz="22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sz="2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3752285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</p:spPr>
        <p:txBody>
          <a:bodyPr/>
          <a:lstStyle/>
          <a:p>
            <a:pPr indent="630555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文段中画横线的句子在分析相关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人设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的实质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一种消极等待、追求安逸、不思进取的想法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之后，用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腐蚀着青年人的思想，消磨了青年人的斗志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懈怠了气力，软化了精神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，揭示了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佛系青年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积极废人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等青年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人设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可能产生的严重危害。</a:t>
            </a:r>
            <a:r>
              <a:rPr lang="zh-CN" altLang="zh-CN" b="1" u="wavy" dirty="0">
                <a:solidFill>
                  <a:srgbClr val="000000"/>
                </a:solidFill>
                <a:uFill>
                  <a:solidFill>
                    <a:srgbClr val="00A54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这样的辨析方法也往往和分析实质结合在一起来使用。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3164550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78313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归谬反驳。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为了反驳某个论题，先假定这一观点为真或者逻辑成立，然后由它推导出荒谬的结论，以此来驳斥对方论点的虚假性，从而证明自己的观点。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30555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有人认为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满屏都是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小鲜肉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娘化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现象是时代审美的倒退。我倒不以为然。近年来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娱乐圈、艺术界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作为公众人物的集合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自始至终便存在着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硬汉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奶油小生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之争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观众总要有个比较。</a:t>
            </a:r>
            <a:r>
              <a:rPr lang="zh-CN" altLang="zh-CN" b="1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但是</a:t>
            </a:r>
            <a:r>
              <a:rPr lang="zh-CN" altLang="zh-CN" b="1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现在的文化获取渠道不再单一</a:t>
            </a:r>
            <a:r>
              <a:rPr lang="zh-CN" altLang="zh-CN" b="1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人们受教育的水平大幅度提高</a:t>
            </a:r>
            <a:r>
              <a:rPr lang="zh-CN" altLang="zh-CN" b="1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审美观也更趋多元。倘若人们每天一打开电视</a:t>
            </a:r>
            <a:r>
              <a:rPr lang="zh-CN" altLang="zh-CN" b="1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用上手机</a:t>
            </a:r>
            <a:r>
              <a:rPr lang="zh-CN" altLang="zh-CN" b="1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看到的都是战争剧中满身伤痕的壮汉</a:t>
            </a:r>
            <a:r>
              <a:rPr lang="zh-CN" altLang="zh-CN" b="1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抑或是各种健硕的肌肉男</a:t>
            </a:r>
            <a:r>
              <a:rPr lang="zh-CN" altLang="zh-CN" b="1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这和特殊时期翻来覆去听八大样板戏有什么区别</a:t>
            </a:r>
            <a:r>
              <a:rPr lang="zh-CN" altLang="zh-CN" b="1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r"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选自《审美标准应多元开放》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672254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524315"/>
          </a:xfrm>
        </p:spPr>
        <p:txBody>
          <a:bodyPr/>
          <a:lstStyle/>
          <a:p>
            <a:pPr indent="630555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文段在叙述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文化获取渠道不再单一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审美观也更趋多元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这些前提条件之后，假定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每天一打开电视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用上手机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，会出现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看到的都是战争剧中满身伤痕的壮汉，抑或是各种健硕的肌肉男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这类现象，进而推导出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这和特殊时期翻来覆去听八大样板戏有什么区别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的结论，以类比凸显对方观点的荒谬性。</a:t>
            </a:r>
            <a:r>
              <a:rPr lang="zh-CN" altLang="zh-CN" b="1" u="wavy" dirty="0">
                <a:solidFill>
                  <a:srgbClr val="000000"/>
                </a:solidFill>
                <a:uFill>
                  <a:solidFill>
                    <a:srgbClr val="00A54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这种方法实际上是通过迂回的方式来论述自己的观点。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30555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综上可见，有了一个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假想敌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，我们的滔滔之理就能在与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对手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的针锋相对中生发展开。而且，有了与虚拟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对手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的思想博弈，就更有可能将思考引向深处，激荡出真知灼见。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304419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4672464" y="819294"/>
            <a:ext cx="2854378" cy="526629"/>
            <a:chOff x="3790951" y="1718226"/>
            <a:chExt cx="2854378" cy="526629"/>
          </a:xfrm>
        </p:grpSpPr>
        <p:pic>
          <p:nvPicPr>
            <p:cNvPr id="3" name="如何做到情景交融.EPS" descr="id:2147488994;FounderCES"/>
            <p:cNvPicPr/>
            <p:nvPr/>
          </p:nvPicPr>
          <p:blipFill>
            <a:blip r:embed="rId2"/>
            <a:stretch>
              <a:fillRect/>
            </a:stretch>
          </p:blipFill>
          <p:spPr>
            <a:xfrm>
              <a:off x="3790951" y="1727727"/>
              <a:ext cx="1368151" cy="517128"/>
            </a:xfrm>
            <a:prstGeom prst="rect">
              <a:avLst/>
            </a:prstGeom>
          </p:spPr>
        </p:pic>
        <p:sp>
          <p:nvSpPr>
            <p:cNvPr id="5" name="矩形 4"/>
            <p:cNvSpPr/>
            <p:nvPr/>
          </p:nvSpPr>
          <p:spPr>
            <a:xfrm>
              <a:off x="4295006" y="1718226"/>
              <a:ext cx="2350323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400" dirty="0">
                  <a:solidFill>
                    <a:srgbClr val="00B0F0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Times New Roman" panose="02020603050405020304" pitchFamily="18" charset="0"/>
                </a:rPr>
                <a:t>议论要有针对性</a:t>
              </a:r>
              <a:endParaRPr lang="zh-CN" altLang="en-US" dirty="0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379904" y="1412776"/>
            <a:ext cx="4292560" cy="532990"/>
            <a:chOff x="1968582" y="3328058"/>
            <a:chExt cx="8483437" cy="532990"/>
          </a:xfrm>
        </p:grpSpPr>
        <p:pic>
          <p:nvPicPr>
            <p:cNvPr id="9" name="图片 8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968582" y="3506447"/>
              <a:ext cx="8483437" cy="354601"/>
            </a:xfrm>
            <a:prstGeom prst="rect">
              <a:avLst/>
            </a:prstGeom>
          </p:spPr>
        </p:pic>
        <p:pic>
          <p:nvPicPr>
            <p:cNvPr id="10" name="图片 9"/>
            <p:cNvPicPr>
              <a:picLocks noChangeAspect="1"/>
            </p:cNvPicPr>
            <p:nvPr/>
          </p:nvPicPr>
          <p:blipFill rotWithShape="1">
            <a:blip r:embed="rId4"/>
            <a:srcRect r="3313"/>
            <a:stretch/>
          </p:blipFill>
          <p:spPr>
            <a:xfrm>
              <a:off x="3430909" y="3328058"/>
              <a:ext cx="5994251" cy="356778"/>
            </a:xfrm>
            <a:prstGeom prst="rect">
              <a:avLst/>
            </a:prstGeom>
          </p:spPr>
        </p:pic>
      </p:grp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31243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F38928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一、议论文怎样写出针对性</a:t>
            </a:r>
            <a:r>
              <a:rPr lang="zh-CN" altLang="zh-CN" b="1" dirty="0">
                <a:solidFill>
                  <a:srgbClr val="F38928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30555" hangingPunct="0">
              <a:spcAft>
                <a:spcPts val="0"/>
              </a:spcAft>
            </a:pPr>
            <a:r>
              <a:rPr lang="zh-CN" altLang="zh-CN" b="1" u="wavy" dirty="0">
                <a:solidFill>
                  <a:srgbClr val="000000"/>
                </a:solidFill>
                <a:uFill>
                  <a:solidFill>
                    <a:srgbClr val="00A54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议论的针对性主要包括对某一现象、事件、观点进行提问，探究其产生的根源，并针对观点进行辩证思考进而论证的思维过程等。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如果没有鲜明的针对性，就会陷入随意散漫、泛泛而谈的状态，缺乏犀利的力量和深刻性，就难以引起读者的共鸣。那么，写作议论文怎样才能有针对性呢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946595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524315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针对现实问题发声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30555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议论文要有情怀，有温度。这体现在为现实问题发声，针砭时弊，痛斥丑陋，路见不平振臂一呼，为大义公道摇旗呐喊，为国家命运出谋划策。学生虽身在学校，也要心系天下，要关注时事和社会热点问题，保持对生活的热忱和敏感，从身边的小事中发现问题，提炼话题，深入探讨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针对现实现象</a:t>
            </a:r>
            <a:r>
              <a:rPr lang="zh-CN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努力出新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30555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议论文是我们参与生活的一种方式，所以在写作时，针对某种现实现象发表看法，既要有较强的针对性，又要敢于出新，不人云亦云。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20020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238241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针对问题深挖根源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30555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发表议论要对现实生活中的具体问题进行透彻研讨，挖掘错综复杂的社会现象背后的本质，如文化、道德、人性、信仰、法律等。只有辨明根本，才能有的放矢，才能有针对性地解决问题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768180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56222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b="1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针对观点展开论证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30555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为了使论证与观点密切结合，写作时可有意识地将论据和观点的</a:t>
            </a:r>
            <a:r>
              <a:rPr lang="zh-CN" altLang="zh-CN" b="1" u="dbl" dirty="0">
                <a:solidFill>
                  <a:srgbClr val="000000"/>
                </a:solidFill>
                <a:uFill>
                  <a:solidFill>
                    <a:srgbClr val="00A54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关键词对应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。例如下文论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青年精神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　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30555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青年精神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使得青年懂得为己之时代的国家作贡献。是辛亥革命中不惧牺牲之青年精神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吹响推翻专制统治的号角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是新文化运动中敢于批判之青年精神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发出传播新兴文化之火光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是抗日战争中捍卫中华尊严之青年精神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使得江南塞北的青年不做亡国奴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坚持抗战到底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30555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作者紧扣观点中的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己之时代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作贡献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，用辛亥革命、新文化运动、抗日战争三个论据加以证明，分别抓住三个时代青年精神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不惧牺牲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敢于批判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 </a:t>
            </a:r>
            <a:r>
              <a:rPr lang="en-US" altLang="zh-CN" b="1" spc="-1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捍卫中华尊严</a:t>
            </a:r>
            <a:r>
              <a:rPr lang="en-US" altLang="zh-CN" b="1" spc="-1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的特点，进行逐一对应的论述，使得论证有针对性，集中而犀利。</a:t>
            </a:r>
            <a:endParaRPr lang="zh-CN" altLang="zh-CN" sz="1050" spc="-1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9195352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b="1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针对特定读者论述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30555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写作时应考虑不同的目的和对象，将</a:t>
            </a:r>
            <a:r>
              <a:rPr lang="en-US" altLang="zh-CN" b="1" u="dbl" dirty="0">
                <a:solidFill>
                  <a:srgbClr val="000000"/>
                </a:solidFill>
                <a:uFill>
                  <a:solidFill>
                    <a:srgbClr val="00A54F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u="dbl" dirty="0">
                <a:solidFill>
                  <a:srgbClr val="000000"/>
                </a:solidFill>
                <a:uFill>
                  <a:solidFill>
                    <a:srgbClr val="00A54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读者意识</a:t>
            </a:r>
            <a:r>
              <a:rPr lang="en-US" altLang="zh-CN" b="1" u="dbl" dirty="0">
                <a:solidFill>
                  <a:srgbClr val="000000"/>
                </a:solidFill>
                <a:uFill>
                  <a:solidFill>
                    <a:srgbClr val="00A54F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贯串写作的各个环节。例如演讲稿这一体裁要求我们在写作时有明确的写作对象，要站在听众的角度来写文章，有意识地做到与听众对话交流。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24340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379904" y="827187"/>
            <a:ext cx="6147350" cy="532990"/>
            <a:chOff x="1968582" y="3328058"/>
            <a:chExt cx="8483437" cy="532990"/>
          </a:xfrm>
        </p:grpSpPr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968582" y="3506447"/>
              <a:ext cx="8483437" cy="354601"/>
            </a:xfrm>
            <a:prstGeom prst="rect">
              <a:avLst/>
            </a:prstGeom>
          </p:spPr>
        </p:pic>
        <p:pic>
          <p:nvPicPr>
            <p:cNvPr id="5" name="图片 4"/>
            <p:cNvPicPr>
              <a:picLocks noChangeAspect="1"/>
            </p:cNvPicPr>
            <p:nvPr/>
          </p:nvPicPr>
          <p:blipFill rotWithShape="1">
            <a:blip r:embed="rId3"/>
            <a:srcRect r="3313"/>
            <a:stretch/>
          </p:blipFill>
          <p:spPr>
            <a:xfrm>
              <a:off x="3430909" y="3328058"/>
              <a:ext cx="5994251" cy="356778"/>
            </a:xfrm>
            <a:prstGeom prst="rect">
              <a:avLst/>
            </a:prstGeom>
          </p:spPr>
        </p:pic>
      </p:grp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454233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F38928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二、写作议论文的方法</a:t>
            </a:r>
            <a:r>
              <a:rPr lang="en-US" altLang="zh-CN" b="1" dirty="0">
                <a:solidFill>
                  <a:srgbClr val="F38928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——</a:t>
            </a:r>
            <a:r>
              <a:rPr lang="zh-CN" altLang="zh-CN" b="1" dirty="0">
                <a:solidFill>
                  <a:srgbClr val="F38928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设置</a:t>
            </a:r>
            <a:r>
              <a:rPr lang="en-US" altLang="zh-CN" b="1" dirty="0">
                <a:solidFill>
                  <a:srgbClr val="F38928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F38928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假想敌</a:t>
            </a:r>
            <a:r>
              <a:rPr lang="en-US" altLang="zh-CN" b="1" dirty="0">
                <a:solidFill>
                  <a:srgbClr val="F38928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 b="1" dirty="0">
                <a:solidFill>
                  <a:srgbClr val="F38928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30555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中学生写议论文，在说理分析时的常见表现是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为赋新词强说愁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——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空泛议论、空洞说理、无病呻吟，很多时候是在四平八稳地说正确的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废话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。主要表现为以下三点。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30555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一是</a:t>
            </a:r>
            <a:r>
              <a:rPr lang="zh-CN" altLang="zh-CN" b="1" u="dbl" dirty="0">
                <a:solidFill>
                  <a:srgbClr val="000000"/>
                </a:solidFill>
                <a:uFill>
                  <a:solidFill>
                    <a:srgbClr val="00A54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单向思维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，即在论证时片面选取对自己的立论有利的证据，屏蔽那些对立论构成威胁的不利证据。比如想证明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勤奋出人才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，会列举古今中外一大堆以勤奋著称的名人，证明这些人的成功离不开勤奋。然而只需举出一个勤奋却没有成功的反例，便可以轻而易举反驳论点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3584693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78313"/>
          </a:xfrm>
        </p:spPr>
        <p:txBody>
          <a:bodyPr/>
          <a:lstStyle/>
          <a:p>
            <a:pPr indent="630555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二是</a:t>
            </a:r>
            <a:r>
              <a:rPr lang="zh-CN" altLang="zh-CN" b="1" u="dbl" dirty="0">
                <a:solidFill>
                  <a:srgbClr val="000000"/>
                </a:solidFill>
                <a:uFill>
                  <a:solidFill>
                    <a:srgbClr val="00A54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单层论证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，即在同一个层面上，通过堆砌相同或相似的例子，对论点进行论证，使得文章缺乏纵深感。比如论证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社会需要诚信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，通过罗列各种负面新闻来说明我们正面临诚信危机，其行文逻辑就是简单的因果分析，即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因为甲、乙、丙都缺乏诚信，所以我们应呼唤诚信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。这样的因果分析，显然过于简单化。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30555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三是</a:t>
            </a:r>
            <a:r>
              <a:rPr lang="zh-CN" altLang="zh-CN" b="1" u="dbl" dirty="0">
                <a:solidFill>
                  <a:srgbClr val="000000"/>
                </a:solidFill>
                <a:uFill>
                  <a:solidFill>
                    <a:srgbClr val="00A54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感情用事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，出现倾向性、绝对化、煽情等理性不足的问题。在例证环节，有些学生喜欢使用排比、对比、比喻等修辞手法，以增强说理的效果。但论述时往往直奔结论，堆砌材料，没有提供证据，不会展开分析。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30555" hangingPunct="0">
              <a:spcAft>
                <a:spcPts val="0"/>
              </a:spcAft>
            </a:pPr>
            <a:r>
              <a:rPr lang="zh-CN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究其根本，缺乏分析说理的内在动力是关键。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解决这一问题，不妨用一用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设置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‘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假想敌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’”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这一招。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4628163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632311"/>
          </a:xfrm>
        </p:spPr>
        <p:txBody>
          <a:bodyPr/>
          <a:lstStyle/>
          <a:p>
            <a:pPr indent="630555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所谓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设置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‘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假想敌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’”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，是指作者在议论某一个问题时，假定自己存在一个论辩对手，引出与自己对立的观点，并据理与对方辨析。苏洵在《六国论》中，开篇就运用这一手法：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30555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六国破灭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非兵不利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战不善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弊在赂秦。赂秦而力亏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破灭之道也。或曰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六国互丧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率赂秦耶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曰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不赂者以赂者丧。盖失强援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不能独完。故曰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弊在赂秦也。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30555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作者开篇指出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赂秦而破灭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这一观点，可事实是六国之中只有三国贿赂秦国。为了弥补逻辑漏洞，作者立即引出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或曰：六国互丧，率赂秦耶？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一句，指出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不赂者以赂者丧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，从而让自己的观点无懈可击。此处，作者正是借助假定的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论争对手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”(“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有人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，通过反驳辨析来增强论证说服力。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85252187"/>
      </p:ext>
    </p:extLst>
  </p:cSld>
  <p:clrMapOvr>
    <a:masterClrMapping/>
  </p:clrMapOvr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187</TotalTime>
  <Words>1884</Words>
  <Application>Microsoft Office PowerPoint</Application>
  <PresentationFormat>自定义</PresentationFormat>
  <Paragraphs>40</Paragraphs>
  <Slides>16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16</vt:i4>
      </vt:variant>
    </vt:vector>
  </HeadingPairs>
  <TitlesOfParts>
    <vt:vector size="25" baseType="lpstr">
      <vt:lpstr>仿宋</vt:lpstr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380</cp:revision>
  <dcterms:created xsi:type="dcterms:W3CDTF">2020-11-06T05:24:00Z</dcterms:created>
  <dcterms:modified xsi:type="dcterms:W3CDTF">2025-06-17T01:15:05Z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